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93" d="100"/>
          <a:sy n="93" d="100"/>
        </p:scale>
        <p:origin x="10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3" Type="http://schemas.openxmlformats.org/officeDocument/2006/relationships/tableStyles" Target="tableStyles.xml" /><Relationship Id="rId32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31" Type="http://schemas.openxmlformats.org/officeDocument/2006/relationships/viewProps" Target="viewProps.xml" /><Relationship Id="rId30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imgur.com/gallery/uBSTj2a" TargetMode="External" /><Relationship Id="rId3" Type="http://schemas.openxmlformats.org/officeDocument/2006/relationships/hyperlink" Target="http://www.tylervigen.com/spurious-correlations" TargetMode="Externa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gif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Association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Simple</a:t>
            </a:r>
            <a:r>
              <a:rPr/>
              <a:t> </a:t>
            </a:r>
            <a:r>
              <a:rPr/>
              <a:t>Linear</a:t>
            </a:r>
            <a:r>
              <a:rPr/>
              <a:t> </a:t>
            </a:r>
            <a:r>
              <a:rPr/>
              <a:t>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Lecture</a:t>
            </a:r>
            <a:r>
              <a:rPr/>
              <a:t> </a:t>
            </a:r>
            <a:r>
              <a:rPr/>
              <a:t>01</a:t>
            </a:r>
            <a:br/>
            <a:br/>
            <a:r>
              <a:rPr/>
              <a:t>Brandon</a:t>
            </a:r>
            <a:r>
              <a:rPr/>
              <a:t> </a:t>
            </a:r>
            <a:r>
              <a:rPr/>
              <a:t>M.</a:t>
            </a:r>
            <a:r>
              <a:rPr/>
              <a:t> </a:t>
            </a:r>
            <a:r>
              <a:rPr/>
              <a:t>Greenwell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03</a:t>
            </a:r>
            <a:r>
              <a:rPr/>
              <a:t> </a:t>
            </a:r>
            <a:r>
              <a:rPr/>
              <a:t>September,</a:t>
            </a:r>
            <a:r>
              <a:rPr/>
              <a:t> </a:t>
            </a:r>
            <a:r>
              <a:rPr/>
              <a:t>2018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Correlation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imply</a:t>
            </a:r>
            <a:r>
              <a:rPr/>
              <a:t> </a:t>
            </a:r>
            <a:r>
              <a:rPr/>
              <a:t>causation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>
                <a:hlinkClick r:id="rId2"/>
              </a:rPr>
              <a:t>Correlation and uncontrolled experiments</a:t>
            </a:r>
          </a:p>
          <a:p>
            <a:pPr lvl="1"/>
            <a:r>
              <a:rPr>
                <a:hlinkClick r:id="rId3"/>
              </a:rPr>
              <a:t>Other examples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correlation-causation-comic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43100"/>
            <a:ext cx="82296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joke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comic,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probably</a:t>
            </a:r>
            <a:r>
              <a:rPr/>
              <a:t> </a:t>
            </a:r>
            <a:r>
              <a:rPr/>
              <a:t>undestand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correlation!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Which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following</a:t>
            </a:r>
            <a:r>
              <a:rPr/>
              <a:t> </a:t>
            </a:r>
            <a:r>
              <a:rPr/>
              <a:t>statement(s)</a:t>
            </a:r>
            <a:r>
              <a:rPr/>
              <a:t> </a:t>
            </a:r>
            <a:r>
              <a:rPr/>
              <a:t>is/are</a:t>
            </a:r>
            <a:r>
              <a:rPr/>
              <a:t> </a:t>
            </a:r>
            <a:r>
              <a:rPr/>
              <a:t>true?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type="alphaLcPeriod"/>
            </a:pPr>
            <a:r>
              <a:rPr/>
              <a:t>The Pearson correlation coefficient is a measure of linear association</a:t>
            </a:r>
          </a:p>
          <a:p>
            <a:pPr lvl="1">
              <a:buAutoNum type="alphaLcPeriod"/>
            </a:pPr>
            <a:r>
              <a:rPr/>
              <a:t>A non-significant </a:t>
            </a:r>
            <a:r>
              <a:rPr i="1"/>
              <a:t>p</a:t>
            </a:r>
            <a:r>
              <a:rPr/>
              <a:t>-value for a Pearson correlation means no relationship</a:t>
            </a:r>
          </a:p>
          <a:p>
            <a:pPr lvl="1">
              <a:buAutoNum type="alphaLcPeriod"/>
            </a:pPr>
            <a:r>
              <a:rPr/>
              <a:t>A negative Pearson correlation indicates a low degree of linear association</a:t>
            </a:r>
          </a:p>
          <a:p>
            <a:pPr lvl="1">
              <a:buAutoNum type="alphaLcPeriod"/>
            </a:pPr>
            <a:r>
              <a:rPr/>
              <a:t>A random cloud of data implies a negative correlation.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Which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following</a:t>
            </a:r>
            <a:r>
              <a:rPr/>
              <a:t> </a:t>
            </a:r>
            <a:r>
              <a:rPr/>
              <a:t>statement(s)</a:t>
            </a:r>
            <a:r>
              <a:rPr/>
              <a:t> </a:t>
            </a:r>
            <a:r>
              <a:rPr/>
              <a:t>is/are</a:t>
            </a:r>
            <a:r>
              <a:rPr/>
              <a:t> </a:t>
            </a:r>
            <a:r>
              <a:rPr/>
              <a:t>true?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type="alphaLcPeriod"/>
            </a:pPr>
            <a:r>
              <a:rPr b="1"/>
              <a:t>The Pearson correlation coefficient is a measure of linear association</a:t>
            </a:r>
          </a:p>
          <a:p>
            <a:pPr lvl="1">
              <a:buAutoNum type="alphaLcPeriod"/>
            </a:pPr>
            <a:r>
              <a:rPr/>
              <a:t>A non-significant </a:t>
            </a:r>
            <a:r>
              <a:rPr i="1"/>
              <a:t>p</a:t>
            </a:r>
            <a:r>
              <a:rPr/>
              <a:t>-value for a Pearson correlation means no relationship</a:t>
            </a:r>
          </a:p>
          <a:p>
            <a:pPr lvl="1">
              <a:buAutoNum type="alphaLcPeriod"/>
            </a:pPr>
            <a:r>
              <a:rPr/>
              <a:t>A negative Pearson correlation indicates a low degree of linear association</a:t>
            </a:r>
          </a:p>
          <a:p>
            <a:pPr lvl="1">
              <a:buAutoNum type="alphaLcPeriod"/>
            </a:pPr>
            <a:r>
              <a:rPr/>
              <a:t>A random cloud of data implies a negative correlation.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All</a:t>
            </a:r>
            <a:r>
              <a:rPr/>
              <a:t> </a:t>
            </a:r>
            <a:r>
              <a:rPr/>
              <a:t>models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wrong,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useful.</a:t>
            </a:r>
            <a:r>
              <a:rPr/>
              <a:t>”</a:t>
            </a:r>
          </a:p>
        </p:txBody>
      </p:sp>
      <p:pic>
        <p:nvPicPr>
          <p:cNvPr descr="../images/george-box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49600" y="1600200"/>
            <a:ext cx="2857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George</a:t>
            </a:r>
            <a:r>
              <a:rPr/>
              <a:t> </a:t>
            </a:r>
            <a:r>
              <a:rPr/>
              <a:t>E.</a:t>
            </a:r>
            <a:r>
              <a:rPr/>
              <a:t> </a:t>
            </a:r>
            <a:r>
              <a:rPr/>
              <a:t>Box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Historical</a:t>
            </a:r>
            <a:r>
              <a:rPr/>
              <a:t> </a:t>
            </a:r>
            <a:r>
              <a:rPr/>
              <a:t>origins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developed by Sir Francis Galton in the later part of the 19th century</a:t>
            </a:r>
          </a:p>
          <a:p>
            <a:pPr lvl="1"/>
            <a:r>
              <a:rPr/>
              <a:t>Studied heights of parents and their children</a:t>
            </a:r>
          </a:p>
          <a:p>
            <a:pPr lvl="1"/>
            <a:r>
              <a:rPr/>
              <a:t>Noted that the heights of children with tall/short parents tended to “revert” or “regress” to the mean of the group</a:t>
            </a:r>
          </a:p>
          <a:p>
            <a:pPr lvl="1"/>
            <a:r>
              <a:rPr/>
              <a:t>The term “regression” persists to this day!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Historical</a:t>
            </a:r>
            <a:r>
              <a:rPr/>
              <a:t> </a:t>
            </a:r>
            <a:r>
              <a:rPr/>
              <a:t>origins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install.packages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"ggplot2"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"HistData"</a:t>
            </a:r>
            <a:r>
              <a:rPr sz="1800">
                <a:latin typeface="Courier"/>
              </a:rPr>
              <a:t>))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(ggplot2)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(HistData</a:t>
            </a:r>
            <a:r>
              <a:rPr sz="1800">
                <a:solidFill>
                  <a:srgbClr val="666666"/>
                </a:solidFill>
                <a:latin typeface="Courier"/>
              </a:rPr>
              <a:t>::</a:t>
            </a:r>
            <a:r>
              <a:rPr sz="1800">
                <a:latin typeface="Courier"/>
              </a:rPr>
              <a:t>Galton,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parent,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child))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alpha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0.5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method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"lm"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formula =</a:t>
            </a:r>
            <a:r>
              <a:rPr sz="1800">
                <a:latin typeface="Courier"/>
              </a:rPr>
              <a:t> y </a:t>
            </a:r>
            <a:r>
              <a:rPr sz="1800">
                <a:solidFill>
                  <a:srgbClr val="666666"/>
                </a:solidFill>
                <a:latin typeface="Courier"/>
              </a:rPr>
              <a:t>~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x, </a:t>
            </a:r>
            <a:r>
              <a:rPr sz="1800">
                <a:solidFill>
                  <a:srgbClr val="902000"/>
                </a:solidFill>
                <a:latin typeface="Courier"/>
              </a:rPr>
              <a:t>se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007020"/>
                </a:solidFill>
                <a:latin typeface="Courier"/>
              </a:rPr>
              <a:t>FALSE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geom_abline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intercept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slope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linetype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"dashed"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labs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"Height of mid-parent (in)"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"Height of child (in)"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Historical</a:t>
            </a:r>
            <a:r>
              <a:rPr/>
              <a:t> </a:t>
            </a:r>
            <a:r>
              <a:rPr/>
              <a:t>origins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regression</a:t>
            </a:r>
          </a:p>
        </p:txBody>
      </p:sp>
      <p:pic>
        <p:nvPicPr>
          <p:cNvPr descr="lecture-01-slides_files/figure-pptx/galton-0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Functional</a:t>
            </a:r>
            <a:r>
              <a:rPr/>
              <a:t> </a:t>
            </a:r>
            <a:r>
              <a:rPr/>
              <a:t>relationships</a:t>
            </a:r>
          </a:p>
        </p:txBody>
      </p:sp>
      <p:pic>
        <p:nvPicPr>
          <p:cNvPr descr="lecture-01-slides_files/figure-pptx/functional-rel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Statistical</a:t>
            </a:r>
            <a:r>
              <a:rPr/>
              <a:t> </a:t>
            </a:r>
            <a:r>
              <a:rPr/>
              <a:t>relationships</a:t>
            </a:r>
          </a:p>
        </p:txBody>
      </p:sp>
      <p:pic>
        <p:nvPicPr>
          <p:cNvPr descr="lecture-01-slides_files/figure-pptx/linear-relationship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03400"/>
            <a:ext cx="8229600" cy="411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Reading</a:t>
            </a:r>
            <a:r>
              <a:rPr/>
              <a:t> </a:t>
            </a:r>
            <a:r>
              <a:rPr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Chapter: 1</a:t>
            </a:r>
          </a:p>
          <a:p>
            <a:pPr lvl="1"/>
            <a:r>
              <a:rPr/>
              <a:t>Sections: 1.1 – 1.8</a:t>
            </a:r>
          </a:p>
          <a:p>
            <a:pPr lvl="1"/>
            <a:r>
              <a:rPr/>
              <a:t>Main topics:</a:t>
            </a:r>
          </a:p>
          <a:p>
            <a:pPr lvl="2"/>
            <a:r>
              <a:rPr/>
              <a:t>Association 😪</a:t>
            </a:r>
          </a:p>
          <a:p>
            <a:pPr lvl="2"/>
            <a:r>
              <a:rPr/>
              <a:t>Simple linear regression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Examples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statistical</a:t>
            </a:r>
            <a:r>
              <a:rPr/>
              <a:t> </a:t>
            </a:r>
            <a:r>
              <a:rPr/>
              <a:t>relationships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/>
                  <a:t>Simple linear regression (SLR)</a:t>
                </a:r>
              </a:p>
              <a:p>
                <a:pPr lvl="2"/>
                <a14:m>
                  <m:oMath xmlns:m="http://schemas.openxmlformats.org/officeDocument/2006/math">
                    <m:r>
                      <m:t>Y</m:t>
                    </m:r>
                    <m:r>
                      <m:t>=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  <m:r>
                      <m:t>+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t>X</m:t>
                    </m:r>
                    <m:r>
                      <m:t>+</m:t>
                    </m:r>
                    <m:r>
                      <m:t>ϵ</m:t>
                    </m:r>
                  </m:oMath>
                </a14:m>
              </a:p>
              <a:p>
                <a:pPr lvl="1"/>
                <a:r>
                  <a:rPr/>
                  <a:t>Multiple linear regression (MLR)</a:t>
                </a:r>
              </a:p>
              <a:p>
                <a:pPr lvl="2"/>
                <a14:m>
                  <m:oMath xmlns:m="http://schemas.openxmlformats.org/officeDocument/2006/math">
                    <m:r>
                      <m:t>Y</m:t>
                    </m:r>
                    <m:r>
                      <m:t>=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  <m:r>
                      <m:t>+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sSub>
                      <m:e>
                        <m:r>
                          <m:t>X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t>+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2</m:t>
                        </m:r>
                      </m:sub>
                    </m:sSub>
                    <m:sSub>
                      <m:e>
                        <m:r>
                          <m:t>X</m:t>
                        </m:r>
                      </m:e>
                      <m:sub>
                        <m:r>
                          <m:t>2</m:t>
                        </m:r>
                      </m:sub>
                    </m:sSub>
                    <m:r>
                      <m:t>+</m:t>
                    </m:r>
                    <m:r>
                      <m:t>…</m:t>
                    </m:r>
                    <m:r>
                      <m:t>+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p</m:t>
                        </m:r>
                      </m:sub>
                    </m:sSub>
                    <m:sSub>
                      <m:e>
                        <m:r>
                          <m:t>X</m:t>
                        </m:r>
                      </m:e>
                      <m:sub>
                        <m:r>
                          <m:t>p</m:t>
                        </m:r>
                      </m:sub>
                    </m:sSub>
                    <m:r>
                      <m:t>+</m:t>
                    </m:r>
                    <m:r>
                      <m:t>ϵ</m:t>
                    </m:r>
                  </m:oMath>
                </a14:m>
              </a:p>
              <a:p>
                <a:pPr lvl="2"/>
                <a14:m>
                  <m:oMath xmlns:m="http://schemas.openxmlformats.org/officeDocument/2006/math">
                    <m:r>
                      <m:t>Y</m:t>
                    </m:r>
                    <m:r>
                      <m:t>=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  <m:r>
                      <m:t>+</m:t>
                    </m:r>
                    <m:nary>
                      <m:naryPr>
                        <m:chr m:val="∑"/>
                        <m:limLoc m:val="undOvr"/>
                        <m:subHide m:val="0"/>
                        <m:supHide m:val="0"/>
                      </m:naryPr>
                      <m:sub>
                        <m:r>
                          <m:t>i</m:t>
                        </m:r>
                        <m:r>
                          <m:t>=</m:t>
                        </m:r>
                        <m:r>
                          <m:t>1</m:t>
                        </m:r>
                      </m:sub>
                      <m:sup>
                        <m:r>
                          <m:t>p</m:t>
                        </m:r>
                      </m:sup>
                      <m:e>
                        <m:sSub>
                          <m:e>
                            <m:r>
                              <m:t>β</m:t>
                            </m:r>
                          </m:e>
                          <m:sub>
                            <m:r>
                              <m:t>p</m:t>
                            </m:r>
                          </m:sub>
                        </m:sSub>
                      </m:e>
                    </m:nary>
                    <m:sSub>
                      <m:e>
                        <m:r>
                          <m:t>X</m:t>
                        </m:r>
                      </m:e>
                      <m:sub>
                        <m:r>
                          <m:t>p</m:t>
                        </m:r>
                      </m:sub>
                    </m:sSub>
                    <m:r>
                      <m:t>+</m:t>
                    </m:r>
                    <m:r>
                      <m:t>ϵ</m:t>
                    </m:r>
                  </m:oMath>
                </a14:m>
              </a:p>
              <a:p>
                <a:pPr lvl="1"/>
                <a:r>
                  <a:rPr/>
                  <a:t>Polynomial regression (of degree </a:t>
                </a:r>
                <a14:m>
                  <m:oMath xmlns:m="http://schemas.openxmlformats.org/officeDocument/2006/math">
                    <m:r>
                      <m:t>p</m:t>
                    </m:r>
                  </m:oMath>
                </a14:m>
                <a:r>
                  <a:rPr/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m:t>Y</m:t>
                    </m:r>
                    <m:r>
                      <m:t>=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  <m:r>
                      <m:t>+</m:t>
                    </m:r>
                    <m:nary>
                      <m:naryPr>
                        <m:chr m:val="∑"/>
                        <m:limLoc m:val="undOvr"/>
                        <m:subHide m:val="0"/>
                        <m:supHide m:val="0"/>
                      </m:naryPr>
                      <m:sub>
                        <m:r>
                          <m:t>i</m:t>
                        </m:r>
                        <m:r>
                          <m:t>=</m:t>
                        </m:r>
                        <m:r>
                          <m:t>1</m:t>
                        </m:r>
                      </m:sub>
                      <m:sup>
                        <m:r>
                          <m:t>p</m:t>
                        </m:r>
                      </m:sup>
                      <m:e>
                        <m:sSub>
                          <m:e>
                            <m:r>
                              <m:t>β</m:t>
                            </m:r>
                          </m:e>
                          <m:sub>
                            <m:r>
                              <m:t>p</m:t>
                            </m:r>
                          </m:sub>
                        </m:sSub>
                      </m:e>
                    </m:nary>
                    <m:sSup>
                      <m:e>
                        <m:r>
                          <m:t>X</m:t>
                        </m:r>
                      </m:e>
                      <m:sup>
                        <m:r>
                          <m:t>p</m:t>
                        </m:r>
                      </m:sup>
                    </m:sSup>
                    <m:r>
                      <m:t>+</m:t>
                    </m:r>
                    <m:r>
                      <m:t>ϵ</m:t>
                    </m:r>
                  </m:oMath>
                </a14:m>
              </a:p>
              <a:p>
                <a:pPr lvl="1"/>
                <a:r>
                  <a:rPr/>
                  <a:t>Nonlinear regression</a:t>
                </a:r>
              </a:p>
              <a:p>
                <a:pPr lvl="2"/>
                <a14:m>
                  <m:oMath xmlns:m="http://schemas.openxmlformats.org/officeDocument/2006/math">
                    <m:r>
                      <m:t>Y</m:t>
                    </m:r>
                    <m:r>
                      <m:t>=</m:t>
                    </m:r>
                    <m:f>
                      <m:fPr>
                        <m:type m:val="bar"/>
                      </m:fPr>
                      <m:num>
                        <m:sSub>
                          <m:e>
                            <m:r>
                              <m:t>β</m:t>
                            </m:r>
                          </m:e>
                          <m:sub>
                            <m:r>
                              <m:t>1</m:t>
                            </m:r>
                          </m:sub>
                        </m:sSub>
                        <m:r>
                          <m:t>X</m:t>
                        </m:r>
                      </m:num>
                      <m:den>
                        <m:sSub>
                          <m:e>
                            <m:r>
                              <m:t>β</m:t>
                            </m:r>
                          </m:e>
                          <m:sub>
                            <m:r>
                              <m:t>2</m:t>
                            </m:r>
                          </m:sub>
                        </m:sSub>
                        <m:r>
                          <m:t>+</m:t>
                        </m:r>
                        <m:r>
                          <m:t>X</m:t>
                        </m:r>
                      </m:den>
                    </m:f>
                    <m:r>
                      <m:t>+</m:t>
                    </m:r>
                    <m:r>
                      <m:t>ϵ</m:t>
                    </m:r>
                  </m:oMath>
                </a14:m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Still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me?</a:t>
            </a:r>
          </a:p>
        </p:txBody>
      </p:sp>
      <p:pic>
        <p:nvPicPr>
          <p:cNvPr descr="lecture-01-slides_files/figure-pptx/roundhouse-01-1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1900" y="1600200"/>
            <a:ext cx="6692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linear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(SLR)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/>
                  <a:t>Data: </a:t>
                </a:r>
                <a14:m>
                  <m:oMath xmlns:m="http://schemas.openxmlformats.org/officeDocument/2006/math">
                    <m:sSubSup>
                      <m:e>
                        <m:d>
                          <m:dPr>
                            <m:begChr m:val="{"/>
                            <m:endChr m:val="}"/>
                            <m:grow/>
                          </m:dPr>
                          <m:e>
                            <m:d>
                              <m:dPr>
                                <m:begChr m:val="("/>
                                <m:endChr m:val=")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</m:sSub>
                                <m:r>
                                  <m:t>,</m:t>
                                </m:r>
                                <m:sSub>
                                  <m:e>
                                    <m:r>
                                      <m:t>Y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m:t>i</m:t>
                        </m:r>
                        <m:r>
                          <m:t>=</m:t>
                        </m:r>
                        <m:r>
                          <m:t>1</m:t>
                        </m:r>
                      </m:sub>
                      <m:sup>
                        <m:r>
                          <m:t>n</m:t>
                        </m:r>
                      </m:sup>
                    </m:sSubSup>
                  </m:oMath>
                </a14:m>
              </a:p>
              <a:p>
                <a:pPr lvl="1"/>
                <a:r>
                  <a:rPr/>
                  <a:t>Model: </a:t>
                </a:r>
                <a14:m>
                  <m:oMath xmlns:m="http://schemas.openxmlformats.org/officeDocument/2006/math">
                    <m:sSub>
                      <m:e>
                        <m:r>
                          <m:t>Y</m:t>
                        </m:r>
                      </m:e>
                      <m:sub>
                        <m:r>
                          <m:t>i</m:t>
                        </m:r>
                      </m:sub>
                    </m:sSub>
                    <m:r>
                      <m:t>=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  <m:r>
                      <m:t>+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sSub>
                      <m:e>
                        <m:r>
                          <m:t>X</m:t>
                        </m:r>
                      </m:e>
                      <m:sub>
                        <m:r>
                          <m:t>i</m:t>
                        </m:r>
                      </m:sub>
                    </m:sSub>
                    <m:r>
                      <m:t>+</m:t>
                    </m:r>
                    <m:sSub>
                      <m:e>
                        <m:r>
                          <m:t>ϵ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</a:p>
              <a:p>
                <a:pPr lvl="2"/>
                <a14:m>
                  <m:oMath xmlns:m="http://schemas.openxmlformats.org/officeDocument/2006/math">
                    <m:sSub>
                      <m:e>
                        <m:r>
                          <m:t>Y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a continuous response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e>
                        <m:r>
                          <m:t>X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a continuous predictor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/>
                  <a:t> is the intercept of the regression line (also called the </a:t>
                </a:r>
                <a:r>
                  <a:rPr i="1"/>
                  <a:t>bias term</a:t>
                </a:r>
                <a:r>
                  <a:rPr/>
                  <a:t>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  <a:r>
                  <a:rPr/>
                  <a:t> is the slope of the regression line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e>
                        <m:r>
                          <m:t>ϵ</m:t>
                        </m:r>
                      </m:e>
                      <m:sub>
                        <m:r>
                          <m:t>i</m:t>
                        </m:r>
                      </m:sub>
                    </m:sSub>
                    <m:r>
                      <m:t>∼</m:t>
                    </m:r>
                    <m:r>
                      <m:t>i</m:t>
                    </m:r>
                    <m:r>
                      <m:t>i</m:t>
                    </m:r>
                    <m:r>
                      <m:t>d</m:t>
                    </m:r>
                    <m:d>
                      <m:dPr>
                        <m:begChr m:val="("/>
                        <m:endChr m:val=")"/>
                        <m:grow/>
                      </m:dPr>
                      <m:e>
                        <m:r>
                          <m:t>0</m:t>
                        </m:r>
                        <m:r>
                          <m:t>,</m:t>
                        </m:r>
                        <m:sSup>
                          <m:e>
                            <m:r>
                              <m:t>σ</m:t>
                            </m:r>
                          </m:e>
                          <m:sup>
                            <m:r>
                              <m:t>2</m:t>
                            </m:r>
                          </m:sup>
                        </m:sSup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Assumptions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errors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/>
                  <a:t>For </a:t>
                </a:r>
                <a14:m>
                  <m:oMath xmlns:m="http://schemas.openxmlformats.org/officeDocument/2006/math">
                    <m:r>
                      <m:t>i</m:t>
                    </m:r>
                    <m:r>
                      <m:t>/</m:t>
                    </m:r>
                    <m:r>
                      <m:t>j</m:t>
                    </m:r>
                    <m:r>
                      <m:t>=</m:t>
                    </m:r>
                    <m:r>
                      <m:t>1</m:t>
                    </m:r>
                    <m:r>
                      <m:t>,</m:t>
                    </m:r>
                    <m:r>
                      <m:t>2</m:t>
                    </m:r>
                    <m:r>
                      <m:t>,</m:t>
                    </m:r>
                    <m:r>
                      <m:t>…</m:t>
                    </m:r>
                    <m:r>
                      <m:t>,</m:t>
                    </m:r>
                    <m:r>
                      <m:t>n</m:t>
                    </m:r>
                  </m:oMath>
                </a14:m>
              </a:p>
              <a:p>
                <a:pPr lvl="2">
                  <a:buAutoNum type="arabicPeriod"/>
                </a:pPr>
                <a14:m>
                  <m:oMath xmlns:m="http://schemas.openxmlformats.org/officeDocument/2006/math">
                    <m:r>
                      <m:t> </m:t>
                    </m:r>
                    <m:r>
                      <m:t>E</m:t>
                    </m:r>
                    <m:d>
                      <m:dPr>
                        <m:begChr m:val="("/>
                        <m:endChr m:val=")"/>
                        <m:grow/>
                      </m:dPr>
                      <m:e>
                        <m:sSub>
                          <m:e>
                            <m:r>
                              <m:t>ϵ</m:t>
                            </m:r>
                          </m:e>
                          <m:sub>
                            <m:r>
                              <m:t>i</m:t>
                            </m:r>
                          </m:sub>
                        </m:sSub>
                      </m:e>
                    </m:d>
                    <m:r>
                      <m:t>=</m:t>
                    </m:r>
                    <m:r>
                      <m:t>0</m:t>
                    </m:r>
                  </m:oMath>
                </a14:m>
              </a:p>
              <a:p>
                <a:pPr lvl="2">
                  <a:buAutoNum type="arabicPeriod"/>
                </a:pPr>
                <a14:m>
                  <m:oMath xmlns:m="http://schemas.openxmlformats.org/officeDocument/2006/math">
                    <m:r>
                      <m:t> </m:t>
                    </m:r>
                    <m:r>
                      <m:t>V</m:t>
                    </m:r>
                    <m:r>
                      <m:t>a</m:t>
                    </m:r>
                    <m:r>
                      <m:t>r</m:t>
                    </m:r>
                    <m:d>
                      <m:dPr>
                        <m:begChr m:val="("/>
                        <m:endChr m:val=")"/>
                        <m:grow/>
                      </m:dPr>
                      <m:e>
                        <m:sSub>
                          <m:e>
                            <m:r>
                              <m:t>ϵ</m:t>
                            </m:r>
                          </m:e>
                          <m:sub>
                            <m:r>
                              <m:t>i</m:t>
                            </m:r>
                          </m:sub>
                        </m:sSub>
                      </m:e>
                    </m:d>
                    <m:r>
                      <m:t>=</m:t>
                    </m:r>
                    <m:sSup>
                      <m:e>
                        <m:r>
                          <m:t>σ</m:t>
                        </m:r>
                      </m:e>
                      <m:sup>
                        <m:r>
                          <m:t>2</m:t>
                        </m:r>
                      </m:sup>
                    </m:sSup>
                  </m:oMath>
                </a14:m>
                <a:r>
                  <a:rPr/>
                  <a:t> (homoscedacticity 😱)</a:t>
                </a:r>
              </a:p>
              <a:p>
                <a:pPr lvl="2">
                  <a:buAutoNum type="arabicPeriod"/>
                </a:pPr>
                <a14:m>
                  <m:oMath xmlns:m="http://schemas.openxmlformats.org/officeDocument/2006/math">
                    <m:r>
                      <m:t> </m:t>
                    </m:r>
                    <m:r>
                      <m:t>C</m:t>
                    </m:r>
                    <m:r>
                      <m:t>o</m:t>
                    </m:r>
                    <m:r>
                      <m:t>v</m:t>
                    </m:r>
                    <m:d>
                      <m:dPr>
                        <m:begChr m:val="("/>
                        <m:endChr m:val=")"/>
                        <m:grow/>
                      </m:dPr>
                      <m:e>
                        <m:sSub>
                          <m:e>
                            <m:r>
                              <m:t>ϵ</m:t>
                            </m:r>
                          </m:e>
                          <m:sub>
                            <m:r>
                              <m:t>i</m:t>
                            </m:r>
                          </m:sub>
                        </m:sSub>
                        <m:r>
                          <m:t>,</m:t>
                        </m:r>
                        <m:sSub>
                          <m:e>
                            <m:r>
                              <m:t>ϵ</m:t>
                            </m:r>
                          </m:e>
                          <m:sub>
                            <m:r>
                              <m:t>j</m:t>
                            </m:r>
                          </m:sub>
                        </m:sSub>
                      </m:e>
                    </m:d>
                    <m:r>
                      <m:t>=</m:t>
                    </m:r>
                    <m:r>
                      <m:t>0</m:t>
                    </m:r>
                  </m:oMath>
                </a14:m>
                <a:r>
                  <a:rPr/>
                  <a:t> (independence)</a:t>
                </a:r>
              </a:p>
              <a:p>
                <a:pPr lvl="1"/>
                <a:r>
                  <a:rPr/>
                  <a:t>Assumptions 1.–3. can be summarized as </a:t>
                </a:r>
                <a14:m>
                  <m:oMath xmlns:m="http://schemas.openxmlformats.org/officeDocument/2006/math">
                    <m:sSub>
                      <m:e>
                        <m:r>
                          <m:t>ϵ</m:t>
                        </m:r>
                      </m:e>
                      <m:sub>
                        <m:r>
                          <m:t>i</m:t>
                        </m:r>
                      </m:sub>
                    </m:sSub>
                    <m:r>
                      <m:t>∼</m:t>
                    </m:r>
                    <m:r>
                      <m:t>i</m:t>
                    </m:r>
                    <m:r>
                      <m:t>i</m:t>
                    </m:r>
                    <m:r>
                      <m:t>d</m:t>
                    </m:r>
                    <m:d>
                      <m:dPr>
                        <m:begChr m:val="("/>
                        <m:endChr m:val=")"/>
                        <m:grow/>
                      </m:dPr>
                      <m:e>
                        <m:r>
                          <m:t>0</m:t>
                        </m:r>
                        <m:r>
                          <m:t>,</m:t>
                        </m:r>
                        <m:sSup>
                          <m:e>
                            <m:r>
                              <m:t>σ</m:t>
                            </m:r>
                          </m:e>
                          <m:sup>
                            <m:r>
                              <m:t>2</m:t>
                            </m:r>
                          </m:sup>
                        </m:sSup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Properites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SLR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/>
                  <a:t>Simple linear regression: </a:t>
                </a:r>
                <a14:m>
                  <m:oMath xmlns:m="http://schemas.openxmlformats.org/officeDocument/2006/math">
                    <m:sSub>
                      <m:e>
                        <m:r>
                          <m:t>Y</m:t>
                        </m:r>
                      </m:e>
                      <m:sub>
                        <m:r>
                          <m:t>i</m:t>
                        </m:r>
                      </m:sub>
                    </m:sSub>
                    <m:r>
                      <m:t>=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  <m:r>
                      <m:t>+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sSub>
                      <m:e>
                        <m:r>
                          <m:t>X</m:t>
                        </m:r>
                      </m:e>
                      <m:sub>
                        <m:r>
                          <m:t>i</m:t>
                        </m:r>
                      </m:sub>
                    </m:sSub>
                    <m:r>
                      <m:t>+</m:t>
                    </m:r>
                    <m:sSub>
                      <m:e>
                        <m:r>
                          <m:t>ϵ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</a:p>
              <a:p>
                <a:pPr lvl="2"/>
                <a:r>
                  <a:rPr/>
                  <a:t>Implies the model is </a:t>
                </a:r>
                <a:r>
                  <a:rPr b="1"/>
                  <a:t>linear in the regression coefficients </a:t>
                </a:r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 b="1"/>
                  <a:t> and </a:t>
                </a:r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  <a:p>
                <a:pPr lvl="1"/>
                <a:r>
                  <a:rPr/>
                  <a:t>The error term is a random variable; hence, </a:t>
                </a:r>
                <a14:m>
                  <m:oMath xmlns:m="http://schemas.openxmlformats.org/officeDocument/2006/math">
                    <m:sSub>
                      <m:e>
                        <m:r>
                          <m:t>Y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also a random variable (</a:t>
                </a:r>
                <a:r>
                  <a:rPr b="1"/>
                  <a:t>Why?</a:t>
                </a:r>
                <a:r>
                  <a:rPr/>
                  <a:t> 🤔)</a:t>
                </a:r>
              </a:p>
              <a:p>
                <a:pPr lvl="2"/>
                <a:r>
                  <a:rPr/>
                  <a:t>What is </a:t>
                </a:r>
                <a14:m>
                  <m:oMath xmlns:m="http://schemas.openxmlformats.org/officeDocument/2006/math">
                    <m:r>
                      <m:t>E</m:t>
                    </m:r>
                    <m:d>
                      <m:dPr>
                        <m:begChr m:val="("/>
                        <m:endChr m:val=")"/>
                        <m:grow/>
                      </m:dPr>
                      <m:e>
                        <m:sSub>
                          <m:e>
                            <m:r>
                              <m:t>Y</m:t>
                            </m:r>
                          </m:e>
                          <m:sub>
                            <m:r>
                              <m:t>i</m:t>
                            </m:r>
                          </m:sub>
                        </m:sSub>
                        <m:r>
                          <m:t>|</m:t>
                        </m:r>
                        <m:sSub>
                          <m:e>
                            <m:r>
                              <m:t>X</m:t>
                            </m:r>
                          </m:e>
                          <m:sub>
                            <m:r>
                              <m:t>i</m:t>
                            </m:r>
                          </m:sub>
                        </m:sSub>
                      </m:e>
                    </m:d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V</m:t>
                    </m:r>
                    <m:r>
                      <m:t>a</m:t>
                    </m:r>
                    <m:r>
                      <m:t>r</m:t>
                    </m:r>
                    <m:d>
                      <m:dPr>
                        <m:begChr m:val="("/>
                        <m:endChr m:val=")"/>
                        <m:grow/>
                      </m:dPr>
                      <m:e>
                        <m:sSub>
                          <m:e>
                            <m:r>
                              <m:t>Y</m:t>
                            </m:r>
                          </m:e>
                          <m:sub>
                            <m:r>
                              <m:t>i</m:t>
                            </m:r>
                          </m:sub>
                        </m:sSub>
                        <m:r>
                          <m:t>|</m:t>
                        </m:r>
                        <m:sSub>
                          <m:e>
                            <m:r>
                              <m:t>X</m:t>
                            </m:r>
                          </m:e>
                          <m:sub>
                            <m:r>
                              <m:t>i</m:t>
                            </m:r>
                          </m:sub>
                        </m:sSub>
                      </m:e>
                    </m:d>
                  </m:oMath>
                </a14:m>
                <a:r>
                  <a:rPr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m:t>C</m:t>
                    </m:r>
                    <m:r>
                      <m:t>o</m:t>
                    </m:r>
                    <m:r>
                      <m:t>r</m:t>
                    </m:r>
                    <m:d>
                      <m:dPr>
                        <m:begChr m:val="("/>
                        <m:endChr m:val=")"/>
                        <m:grow/>
                      </m:dPr>
                      <m:e>
                        <m:sSub>
                          <m:e>
                            <m:r>
                              <m:t>Y</m:t>
                            </m:r>
                          </m:e>
                          <m:sub>
                            <m:r>
                              <m:t>i</m:t>
                            </m:r>
                          </m:sub>
                        </m:sSub>
                        <m:r>
                          <m:t>,</m:t>
                        </m:r>
                        <m:sSub>
                          <m:e>
                            <m:r>
                              <m:t>Y</m:t>
                            </m:r>
                          </m:e>
                          <m:sub>
                            <m:r>
                              <m:t>j</m:t>
                            </m:r>
                          </m:sub>
                        </m:sSub>
                      </m:e>
                    </m:d>
                    <m:r>
                      <m:t>=</m:t>
                    </m:r>
                    <m:r>
                      <m:t>0</m:t>
                    </m:r>
                  </m:oMath>
                </a14:m>
                <a:r>
                  <a:rPr/>
                  <a:t> </a:t>
                </a:r>
                <a14:m>
                  <m:oMath xmlns:m="http://schemas.openxmlformats.org/officeDocument/2006/math">
                    <m:r>
                      <m:t>∀</m:t>
                    </m:r>
                    <m:r>
                      <m:t>i</m:t>
                    </m:r>
                    <m:r>
                      <m:t>≠</m:t>
                    </m:r>
                    <m:r>
                      <m:t>j</m:t>
                    </m:r>
                  </m:oMath>
                </a14:m>
                <a:r>
                  <a:rPr/>
                  <a:t> (</a:t>
                </a:r>
                <a:r>
                  <a:rPr b="1"/>
                  <a:t>Why?</a:t>
                </a:r>
                <a:r>
                  <a:rPr/>
                  <a:t> 🤔)</a:t>
                </a:r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SLR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normal</a:t>
            </a:r>
            <a:r>
              <a:rPr/>
              <a:t> </a:t>
            </a:r>
            <a:r>
              <a:rPr/>
              <a:t>errors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t>=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0</m:t>
                          </m:r>
                        </m:sub>
                      </m:sSub>
                      <m:r>
                        <m:t>+</m:t>
                      </m:r>
                      <m:sSub>
                        <m:e>
                          <m:r>
                            <m:t>β</m:t>
                          </m:r>
                        </m:e>
                        <m:sub>
                          <m:r>
                            <m:t>1</m:t>
                          </m:r>
                        </m:sub>
                      </m:sSub>
                      <m:sSub>
                        <m:e>
                          <m:r>
                            <m:t>X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t>+</m:t>
                      </m:r>
                      <m:sSub>
                        <m:e>
                          <m:r>
                            <m:t>ϵ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r>
                        <m:t>,</m:t>
                      </m:r>
                      <m:r>
                        <m:t> </m:t>
                      </m:r>
                      <m:r>
                        <m:t>i</m:t>
                      </m:r>
                      <m:r>
                        <m:t>=</m:t>
                      </m:r>
                      <m:r>
                        <m:t>1</m:t>
                      </m:r>
                      <m:r>
                        <m:t>,</m:t>
                      </m:r>
                      <m:r>
                        <m:t>2</m:t>
                      </m:r>
                      <m:r>
                        <m:t>,</m:t>
                      </m:r>
                      <m:r>
                        <m:t>…</m:t>
                      </m:r>
                      <m:r>
                        <m:t>,</m:t>
                      </m:r>
                      <m:r>
                        <m:t>n</m:t>
                      </m:r>
                    </m:oMath>
                  </m:oMathPara>
                </a14:m>
              </a:p>
              <a:p>
                <a:pPr lvl="0" marL="0" indent="0">
                  <a:buNone/>
                </a:pPr>
              </a:p>
              <a:p>
                <a:pPr lvl="0" marL="0" indent="0">
                  <a:buNone/>
                </a:pPr>
                <a:r>
                  <a:rPr/>
                  <a:t>where </a:t>
                </a:r>
                <a14:m>
                  <m:oMath xmlns:m="http://schemas.openxmlformats.org/officeDocument/2006/math">
                    <m:sSub>
                      <m:e>
                        <m:r>
                          <m:t>ϵ</m:t>
                        </m:r>
                      </m:e>
                      <m:sub>
                        <m:r>
                          <m:t>i</m:t>
                        </m:r>
                      </m:sub>
                    </m:sSub>
                    <m:limUpp>
                      <m:e>
                        <m:r>
                          <m:t>∼</m:t>
                        </m:r>
                      </m:e>
                      <m:lim>
                        <m:r>
                          <m:t>i</m:t>
                        </m:r>
                        <m:r>
                          <m:t>i</m:t>
                        </m:r>
                        <m:r>
                          <m:t>d</m:t>
                        </m:r>
                      </m:lim>
                    </m:limUpp>
                    <m:r>
                      <m:t>N</m:t>
                    </m:r>
                    <m:d>
                      <m:dPr>
                        <m:begChr m:val="("/>
                        <m:endChr m:val=")"/>
                        <m:grow/>
                      </m:dPr>
                      <m:e>
                        <m:r>
                          <m:t>0</m:t>
                        </m:r>
                        <m:r>
                          <m:t>,</m:t>
                        </m:r>
                        <m:sSup>
                          <m:e>
                            <m:r>
                              <m:t>σ</m:t>
                            </m:r>
                          </m:e>
                          <m:sup>
                            <m: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/>
                  <a:t>, is equivalent to</a:t>
                </a:r>
              </a:p>
              <a:p>
                <a:pPr lvl="0" marL="0" indent="0">
                  <a:buNone/>
                </a:pP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sSub>
                        <m:e>
                          <m:r>
                            <m:t>Y</m:t>
                          </m:r>
                        </m:e>
                        <m:sub>
                          <m:r>
                            <m:t>i</m:t>
                          </m:r>
                        </m:sub>
                      </m:sSub>
                      <m:limUpp>
                        <m:e>
                          <m:r>
                            <m:t>∼</m:t>
                          </m:r>
                        </m:e>
                        <m:lim>
                          <m:r>
                            <m:t>i</m:t>
                          </m:r>
                          <m:r>
                            <m:t>i</m:t>
                          </m:r>
                          <m:r>
                            <m:t>d</m:t>
                          </m:r>
                        </m:lim>
                      </m:limUpp>
                      <m:r>
                        <m:t>N</m:t>
                      </m:r>
                      <m:d>
                        <m:dPr>
                          <m:begChr m:val="("/>
                          <m:endChr m:val=")"/>
                          <m:grow/>
                        </m:dPr>
                        <m:e>
                          <m:sSub>
                            <m:e>
                              <m:r>
                                <m:t>β</m:t>
                              </m:r>
                            </m:e>
                            <m:sub>
                              <m:r>
                                <m:t>0</m:t>
                              </m:r>
                            </m:sub>
                          </m:sSub>
                          <m:r>
                            <m:t>+</m:t>
                          </m:r>
                          <m:sSub>
                            <m:e>
                              <m:r>
                                <m:t>β</m:t>
                              </m:r>
                            </m:e>
                            <m:sub>
                              <m:r>
                                <m:t>1</m:t>
                              </m:r>
                            </m:sub>
                          </m:sSub>
                          <m:sSub>
                            <m:e>
                              <m:r>
                                <m:t>X</m:t>
                              </m:r>
                            </m:e>
                            <m:sub>
                              <m:r>
                                <m:t>i</m:t>
                              </m:r>
                            </m:sub>
                          </m:sSub>
                          <m:r>
                            <m:t>,</m:t>
                          </m:r>
                          <m:sSup>
                            <m:e>
                              <m:r>
                                <m:t>σ</m:t>
                              </m:r>
                            </m:e>
                            <m:sup>
                              <m:r>
                                <m:t>2</m:t>
                              </m:r>
                            </m:sup>
                          </m:sSup>
                        </m:e>
                      </m:d>
                      <m:r>
                        <m:t>,</m:t>
                      </m:r>
                      <m:r>
                        <m:t> </m:t>
                      </m:r>
                      <m:r>
                        <m:t>i</m:t>
                      </m:r>
                      <m:r>
                        <m:t>=</m:t>
                      </m:r>
                      <m:r>
                        <m:t>1</m:t>
                      </m:r>
                      <m:r>
                        <m:t>,</m:t>
                      </m:r>
                      <m:r>
                        <m:t>2</m:t>
                      </m:r>
                      <m:r>
                        <m:t>,</m:t>
                      </m:r>
                      <m:r>
                        <m:t>…</m:t>
                      </m:r>
                      <m:r>
                        <m:t>,</m:t>
                      </m:r>
                      <m:r>
                        <m:t>n</m:t>
                      </m:r>
                    </m:oMath>
                  </m:oMathPara>
                </a14:m>
              </a:p>
              <a:p>
                <a:pPr lvl="1"/>
                <a14:m>
                  <m:oMath xmlns:m="http://schemas.openxmlformats.org/officeDocument/2006/math">
                    <m:sSub>
                      <m:e>
                        <m:r>
                          <m:t>μ</m:t>
                        </m:r>
                      </m:e>
                      <m:sub>
                        <m:r>
                          <m:t>i</m:t>
                        </m:r>
                      </m:sub>
                    </m:sSub>
                    <m:r>
                      <m:t>=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  <m:r>
                      <m:t>+</m:t>
                    </m:r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sSub>
                      <m:e>
                        <m:r>
                          <m:t>X</m:t>
                        </m:r>
                      </m:e>
                      <m:sub>
                        <m:r>
                          <m:t>i</m:t>
                        </m:r>
                      </m:sub>
                    </m:sSub>
                  </m:oMath>
                </a14:m>
                <a:r>
                  <a:rPr/>
                  <a:t> is called the </a:t>
                </a:r>
                <a:r>
                  <a:rPr i="1"/>
                  <a:t>linear predictor</a:t>
                </a:r>
                <a:r>
                  <a:rPr/>
                  <a:t> (LP)</a:t>
                </a:r>
              </a:p>
            </p:txBody>
          </p:sp>
        </mc:Choice>
      </mc:AlternateContent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Interpretting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coefficients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/>
                  <a:t> is the </a:t>
                </a:r>
                <a:r>
                  <a:rPr i="1"/>
                  <a:t>y</a:t>
                </a:r>
                <a:r>
                  <a:rPr/>
                  <a:t>-intercept (or </a:t>
                </a:r>
                <a:r>
                  <a:rPr i="1"/>
                  <a:t>bias term</a:t>
                </a:r>
                <a:r>
                  <a:rPr/>
                  <a:t>)</a:t>
                </a:r>
              </a:p>
              <a:p>
                <a:pPr lvl="2"/>
                <a:r>
                  <a:rPr/>
                  <a:t>It represent the mean response when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t>=</m:t>
                    </m:r>
                    <m:r>
                      <m:t>0</m:t>
                    </m:r>
                  </m:oMath>
                </a14:m>
                <a:r>
                  <a:rPr/>
                  <a:t>; that is </a:t>
                </a:r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0</m:t>
                        </m:r>
                      </m:sub>
                    </m:sSub>
                    <m:r>
                      <m:t>=</m:t>
                    </m:r>
                    <m:r>
                      <m:t>E</m:t>
                    </m:r>
                    <m:d>
                      <m:dPr>
                        <m:begChr m:val="("/>
                        <m:endChr m:val=")"/>
                        <m:grow/>
                      </m:dPr>
                      <m:e>
                        <m:r>
                          <m:t>Y</m:t>
                        </m:r>
                        <m:r>
                          <m:t>|</m:t>
                        </m:r>
                        <m:r>
                          <m:t>X</m:t>
                        </m:r>
                        <m:r>
                          <m:t>=</m:t>
                        </m:r>
                        <m:r>
                          <m:t>0</m:t>
                        </m:r>
                      </m:e>
                    </m:d>
                  </m:oMath>
                </a14:m>
              </a:p>
              <a:p>
                <a:pPr lvl="2"/>
                <a:r>
                  <a:rPr/>
                  <a:t>In general, the intercept is of little practical interest (this is especially true in MLR or when zero is not a valid value of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e>
                        <m:r>
                          <m:t>β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  <a:r>
                  <a:rPr/>
                  <a:t> is the slope of the regression line</a:t>
                </a:r>
              </a:p>
              <a:p>
                <a:pPr lvl="2"/>
                <a:r>
                  <a:rPr/>
                  <a:t>The slope of a line represents a </a:t>
                </a:r>
                <a:r>
                  <a:rPr i="1"/>
                  <a:t>rate of change</a:t>
                </a:r>
              </a:p>
              <a:p>
                <a:pPr lvl="2"/>
                <a:r>
                  <a:rPr/>
                  <a:t>It represents the change in the mean response per one-unit increase in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</a:p>
            </p:txBody>
          </p:sp>
        </mc:Choice>
      </mc:AlternateContent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mages/slr-conditional-distribu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600200"/>
            <a:ext cx="5245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-01-slides_files/figure-pptx/arsenic-conditional-distribu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Read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📖!</a:t>
            </a:r>
          </a:p>
        </p:txBody>
      </p:sp>
      <p:pic>
        <p:nvPicPr>
          <p:cNvPr descr="../images/read-the-book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98700" y="1600200"/>
            <a:ext cx="45593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Statistical</a:t>
            </a:r>
            <a:r>
              <a:rPr/>
              <a:t> </a:t>
            </a:r>
            <a:r>
              <a:rPr/>
              <a:t>relationships</a:t>
            </a:r>
          </a:p>
        </p:txBody>
      </p:sp>
      <p:pic>
        <p:nvPicPr>
          <p:cNvPr descr="lecture-01-slides_files/figure-pptx/statistical-relationship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Pearson</a:t>
            </a:r>
            <a:r>
              <a:rPr/>
              <a:t> </a:t>
            </a:r>
            <a:r>
              <a:rPr/>
              <a:t>correlation</a:t>
            </a:r>
          </a:p>
        </p:txBody>
      </p:sp>
      <p:pic>
        <p:nvPicPr>
          <p:cNvPr descr="lecture-01-slides_files/figure-pptx/pearson-correlation-0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Pearson</a:t>
            </a:r>
            <a:r>
              <a:rPr/>
              <a:t> </a:t>
            </a:r>
            <a:r>
              <a:rPr/>
              <a:t>correlation</a:t>
            </a:r>
          </a:p>
        </p:txBody>
      </p:sp>
      <p:pic>
        <p:nvPicPr>
          <p:cNvPr descr="lecture-01-slides_files/figure-pptx/pearson-correlation-0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Pearson</a:t>
            </a:r>
            <a:r>
              <a:rPr/>
              <a:t> </a:t>
            </a:r>
            <a:r>
              <a:rPr/>
              <a:t>correlation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/>
                  <a:t>The (Pearson) correlation coefficient (also called the </a:t>
                </a:r>
                <a:r>
                  <a:rPr i="1"/>
                  <a:t>Pearson product-moment correlation coefficient</a:t>
                </a:r>
                <a:r>
                  <a:rPr/>
                  <a:t>) between two random variables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Y</m:t>
                    </m:r>
                  </m:oMath>
                </a14:m>
                <a:r>
                  <a:rPr/>
                  <a:t> is given by </a:t>
                </a:r>
                <a14:m>
                  <m:oMath xmlns:m="http://schemas.openxmlformats.org/officeDocument/2006/math">
                    <m:r>
                      <m:t>C</m:t>
                    </m:r>
                    <m:r>
                      <m:t>o</m:t>
                    </m:r>
                    <m:r>
                      <m:t>r</m:t>
                    </m:r>
                    <m:d>
                      <m:dPr>
                        <m:begChr m:val="("/>
                        <m:endChr m:val=")"/>
                        <m:grow/>
                      </m:dPr>
                      <m:e>
                        <m:r>
                          <m:t>X</m:t>
                        </m:r>
                        <m:r>
                          <m:t>,</m:t>
                        </m:r>
                        <m:r>
                          <m:t>Y</m:t>
                        </m:r>
                      </m:e>
                    </m:d>
                    <m:r>
                      <m:t>=</m:t>
                    </m:r>
                    <m:r>
                      <m:t>ρ</m:t>
                    </m:r>
                    <m:r>
                      <m:t>=</m:t>
                    </m:r>
                    <m:r>
                      <m:t>C</m:t>
                    </m:r>
                    <m:r>
                      <m:t>o</m:t>
                    </m:r>
                    <m:r>
                      <m:t>v</m:t>
                    </m:r>
                    <m:d>
                      <m:dPr>
                        <m:begChr m:val="("/>
                        <m:endChr m:val=")"/>
                        <m:grow/>
                      </m:dPr>
                      <m:e>
                        <m:r>
                          <m:t>X</m:t>
                        </m:r>
                        <m:r>
                          <m:t>,</m:t>
                        </m:r>
                        <m:r>
                          <m:t>Y</m:t>
                        </m:r>
                      </m:e>
                    </m:d>
                    <m:r>
                      <m:t>/</m:t>
                    </m:r>
                    <m:d>
                      <m:dPr>
                        <m:begChr m:val="("/>
                        <m:endChr m:val=")"/>
                        <m:grow/>
                      </m:dPr>
                      <m:e>
                        <m:sSub>
                          <m:e>
                            <m:r>
                              <m:t>σ</m:t>
                            </m:r>
                          </m:e>
                          <m:sub>
                            <m:r>
                              <m:t>X</m:t>
                            </m:r>
                          </m:sub>
                        </m:sSub>
                        <m:sSub>
                          <m:e>
                            <m:r>
                              <m:t>σ</m:t>
                            </m:r>
                          </m:e>
                          <m:sub>
                            <m:r>
                              <m:t>Y</m:t>
                            </m:r>
                          </m:sub>
                        </m:sSub>
                      </m:e>
                    </m:d>
                  </m:oMath>
                </a14:m>
              </a:p>
              <a:p>
                <a:pPr lvl="1"/>
                <a:r>
                  <a:rPr/>
                  <a:t>Given a sample </a:t>
                </a:r>
                <a14:m>
                  <m:oMath xmlns:m="http://schemas.openxmlformats.org/officeDocument/2006/math">
                    <m:sSubSup>
                      <m:e>
                        <m:d>
                          <m:dPr>
                            <m:begChr m:val="{"/>
                            <m:endChr m:val="}"/>
                            <m:grow/>
                          </m:dPr>
                          <m:e>
                            <m:d>
                              <m:dPr>
                                <m:begChr m:val="("/>
                                <m:endChr m:val=")"/>
                                <m:grow/>
                              </m:dPr>
                              <m:e>
                                <m:sSub>
                                  <m:e>
                                    <m:r>
                                      <m:t>x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</m:sSub>
                                <m:r>
                                  <m:t>,</m:t>
                                </m:r>
                                <m:sSub>
                                  <m:e>
                                    <m:r>
                                      <m:t>y</m:t>
                                    </m:r>
                                  </m:e>
                                  <m:sub>
                                    <m: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m:t>i</m:t>
                        </m:r>
                        <m:r>
                          <m:t>=</m:t>
                        </m:r>
                        <m:r>
                          <m:t>1</m:t>
                        </m:r>
                      </m:sub>
                      <m:sup>
                        <m:r>
                          <m:t>n</m:t>
                        </m:r>
                      </m:sup>
                    </m:sSubSup>
                  </m:oMath>
                </a14:m>
                <a:r>
                  <a:rPr/>
                  <a:t>, we estimate </a:t>
                </a:r>
                <a14:m>
                  <m:oMath xmlns:m="http://schemas.openxmlformats.org/officeDocument/2006/math">
                    <m:r>
                      <m:t>ρ</m:t>
                    </m:r>
                  </m:oMath>
                </a14:m>
                <a:r>
                  <a:rPr/>
                  <a:t> with </a:t>
                </a:r>
                <a14:m>
                  <m:oMath xmlns:m="http://schemas.openxmlformats.org/officeDocument/2006/math">
                    <m:r>
                      <m:t>r</m:t>
                    </m:r>
                    <m:r>
                      <m:t>=</m:t>
                    </m:r>
                    <m:sSub>
                      <m:e>
                        <m:r>
                          <m:t>S</m:t>
                        </m:r>
                      </m:e>
                      <m:sub>
                        <m:r>
                          <m:t>x</m:t>
                        </m:r>
                        <m:r>
                          <m:t>y</m:t>
                        </m:r>
                      </m:sub>
                    </m:sSub>
                    <m:r>
                      <m:t>/</m:t>
                    </m:r>
                    <m:rad>
                      <m:radPr>
                        <m:degHide m:val="1"/>
                      </m:radPr>
                      <m:deg/>
                      <m:e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x</m:t>
                            </m:r>
                            <m:r>
                              <m:t>x</m:t>
                            </m:r>
                          </m:sub>
                        </m:sSub>
                        <m:sSub>
                          <m:e>
                            <m:r>
                              <m:t>S</m:t>
                            </m:r>
                          </m:e>
                          <m:sub>
                            <m:r>
                              <m:t>y</m:t>
                            </m:r>
                            <m:r>
                              <m:t>y</m:t>
                            </m:r>
                          </m:sub>
                        </m:sSub>
                      </m:e>
                    </m:rad>
                  </m:oMath>
                </a14:m>
              </a:p>
              <a:p>
                <a:pPr lvl="2"/>
                <a:r>
                  <a:rPr/>
                  <a:t>Where, for example,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x</m:t>
                        </m:r>
                        <m:r>
                          <m:t>y</m:t>
                        </m:r>
                      </m:sub>
                    </m:sSub>
                    <m:r>
                      <m:t>=</m:t>
                    </m:r>
                    <m:nary>
                      <m:naryPr>
                        <m:chr m:val="∑"/>
                        <m:limLoc m:val="undOvr"/>
                        <m:subHide m:val="0"/>
                        <m:supHide m:val="0"/>
                      </m:naryPr>
                      <m:sub>
                        <m:r>
                          <m:t>i</m:t>
                        </m:r>
                        <m:r>
                          <m:t>=</m:t>
                        </m:r>
                        <m:r>
                          <m:t>1</m:t>
                        </m:r>
                      </m:sub>
                      <m:sup>
                        <m:r>
                          <m:t>n</m:t>
                        </m:r>
                      </m:sup>
                      <m:e>
                        <m:d>
                          <m:dPr>
                            <m:begChr m:val="("/>
                            <m:endChr m:val=")"/>
                            <m:grow/>
                          </m:dPr>
                          <m:e>
                            <m:sSub>
                              <m:e>
                                <m:r>
                                  <m:t>x</m:t>
                                </m:r>
                              </m:e>
                              <m:sub>
                                <m:r>
                                  <m:t>i</m:t>
                                </m:r>
                              </m:sub>
                            </m:sSub>
                            <m:r>
                              <m:t>−</m:t>
                            </m:r>
                            <m:bar>
                              <m:barPr>
                                <m:pos m:val="top"/>
                              </m:barPr>
                              <m:e>
                                <m:r>
                                  <m:t>x</m:t>
                                </m:r>
                              </m:e>
                            </m:bar>
                          </m:e>
                        </m:d>
                      </m:e>
                    </m:nary>
                    <m:d>
                      <m:dPr>
                        <m:begChr m:val="("/>
                        <m:endChr m:val=")"/>
                        <m:grow/>
                      </m:dPr>
                      <m:e>
                        <m:sSub>
                          <m:e>
                            <m:r>
                              <m:t>y</m:t>
                            </m:r>
                          </m:e>
                          <m:sub>
                            <m:r>
                              <m:t>i</m:t>
                            </m:r>
                          </m:sub>
                        </m:sSub>
                        <m:r>
                          <m:t>−</m:t>
                        </m:r>
                        <m:bar>
                          <m:barPr>
                            <m:pos m:val="top"/>
                          </m:barPr>
                          <m:e>
                            <m:r>
                              <m:t>y</m:t>
                            </m:r>
                          </m:e>
                        </m:bar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Pearson</a:t>
            </a:r>
            <a:r>
              <a:rPr/>
              <a:t> </a:t>
            </a:r>
            <a:r>
              <a:rPr/>
              <a:t>correlation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/>
                  <a:t>It is common to test the hypothesis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t>0</m:t>
                        </m:r>
                      </m:sub>
                    </m:sSub>
                    <m:r>
                      <m:t>:</m:t>
                    </m:r>
                    <m:r>
                      <m:t>ρ</m:t>
                    </m:r>
                    <m:r>
                      <m:t>=</m:t>
                    </m:r>
                    <m:r>
                      <m:t>0</m:t>
                    </m:r>
                  </m:oMath>
                </a14:m>
                <a:r>
                  <a:rPr/>
                  <a:t> vs.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t>1</m:t>
                        </m:r>
                      </m:sub>
                    </m:sSub>
                    <m:r>
                      <m:t>:</m:t>
                    </m:r>
                    <m:r>
                      <m:t>ρ</m:t>
                    </m:r>
                    <m:r>
                      <m:t>≠</m:t>
                    </m:r>
                    <m:r>
                      <m:t>0</m:t>
                    </m:r>
                  </m:oMath>
                </a14:m>
              </a:p>
              <a:p>
                <a:pPr lvl="2"/>
                <a:r>
                  <a:rPr/>
                  <a:t>Rejecting </a:t>
                </a:r>
                <a14:m>
                  <m:oMath xmlns:m="http://schemas.openxmlformats.org/officeDocument/2006/math">
                    <m:sSub>
                      <m:e>
                        <m:r>
                          <m:t>H</m:t>
                        </m:r>
                      </m:e>
                      <m:sub>
                        <m:r>
                          <m:t>0</m:t>
                        </m:r>
                      </m:sub>
                    </m:sSub>
                  </m:oMath>
                </a14:m>
                <a:r>
                  <a:rPr/>
                  <a:t> is only evidence that </a:t>
                </a:r>
                <a14:m>
                  <m:oMath xmlns:m="http://schemas.openxmlformats.org/officeDocument/2006/math">
                    <m:r>
                      <m:t>ρ</m:t>
                    </m:r>
                  </m:oMath>
                </a14:m>
                <a:r>
                  <a:rPr/>
                  <a:t> is </a:t>
                </a:r>
                <a:r>
                  <a:rPr b="1"/>
                  <a:t>not exactly zero</a:t>
                </a:r>
              </a:p>
              <a:p>
                <a:pPr lvl="2"/>
                <a:r>
                  <a:rPr/>
                  <a:t>A </a:t>
                </a:r>
                <a:r>
                  <a:rPr i="1"/>
                  <a:t>p</a:t>
                </a:r>
                <a:r>
                  <a:rPr/>
                  <a:t>-value </a:t>
                </a:r>
                <a:r>
                  <a:rPr b="1"/>
                  <a:t>does not measure the magnitude of the (linear) association</a:t>
                </a:r>
              </a:p>
              <a:p>
                <a:pPr lvl="2"/>
                <a:r>
                  <a:rPr/>
                  <a:t>Sample size affects the p-value! 😱</a:t>
                </a:r>
              </a:p>
              <a:p>
                <a:pPr lvl="1"/>
                <a:r>
                  <a:rPr/>
                  <a:t>There is a formal relationship between Pearson’s correlation and the </a:t>
                </a:r>
                <a:r>
                  <a:rPr i="1"/>
                  <a:t>simple linear regression</a:t>
                </a:r>
                <a:r>
                  <a:rPr/>
                  <a:t> (SLR) model</a:t>
                </a:r>
              </a:p>
              <a:p>
                <a:pPr lvl="2"/>
                <a:r>
                  <a:rPr/>
                  <a:t>Simple linear relationships can be described by a </a:t>
                </a:r>
                <a:r>
                  <a:rPr i="1"/>
                  <a:t>slope</a:t>
                </a:r>
                <a:r>
                  <a:rPr/>
                  <a:t> and </a:t>
                </a:r>
                <a:r>
                  <a:rPr i="1"/>
                  <a:t>intercept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Cautions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interpretting</a:t>
            </a:r>
            <a:r>
              <a:rPr/>
              <a:t> </a:t>
            </a:r>
            <a:r>
              <a:rPr/>
              <a:t>correlation(s)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/>
                  <a:t>Correlation between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Y</m:t>
                    </m:r>
                  </m:oMath>
                </a14:m>
                <a:r>
                  <a:rPr/>
                  <a:t> does not imply causation</a:t>
                </a:r>
              </a:p>
              <a:p>
                <a:pPr lvl="2"/>
                <a:r>
                  <a:rPr/>
                  <a:t>It does not imply the direction of any possible </a:t>
                </a:r>
                <a:r>
                  <a:rPr b="1"/>
                  <a:t>causal relationship</a:t>
                </a:r>
                <a:r>
                  <a:rPr/>
                  <a:t> between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Y</m:t>
                    </m:r>
                  </m:oMath>
                </a14:m>
              </a:p>
              <a:p>
                <a:pPr lvl="2"/>
                <a:r>
                  <a:rPr/>
                  <a:t>There might be a third (</a:t>
                </a:r>
                <a:r>
                  <a:rPr i="1"/>
                  <a:t>lurking</a:t>
                </a:r>
                <a:r>
                  <a:rPr/>
                  <a:t>) variable that is the cause of changes in both variables (i.e., the association between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Y</m:t>
                    </m:r>
                  </m:oMath>
                </a14:m>
                <a:r>
                  <a:rPr/>
                  <a:t> might be indirect)</a:t>
                </a:r>
              </a:p>
              <a:p>
                <a:pPr lvl="1"/>
                <a:r>
                  <a:rPr/>
                  <a:t>The Pearson correlation only measures the </a:t>
                </a:r>
                <a:r>
                  <a:rPr b="1"/>
                  <a:t>linear association </a:t>
                </a:r>
                <a:r>
                  <a:rPr/>
                  <a:t>between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and </a:t>
                </a:r>
                <a14:m>
                  <m:oMath xmlns:m="http://schemas.openxmlformats.org/officeDocument/2006/math">
                    <m:r>
                      <m:t>Y</m:t>
                    </m:r>
                  </m:oMath>
                </a14:m>
              </a:p>
            </p:txBody>
          </p:sp>
        </mc:Choice>
      </mc:AlternateContent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Association and Simple Linear Regression</dc:title>
  <dc:creator>Brandon M. Greenwell</dc:creator>
  <cp:keywords/>
  <dcterms:created xsi:type="dcterms:W3CDTF">2018-09-04T00:04:56Z</dcterms:created>
  <dcterms:modified xsi:type="dcterms:W3CDTF">2018-09-04T00:04:56Z</dcterms:modified>
</cp:coreProperties>
</file>